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6400800" cy="4572000"/>
  <p:notesSz cx="6858000" cy="9144000"/>
  <p:embeddedFontLst>
    <p:embeddedFont>
      <p:font typeface="Archivo Black" panose="020B0A03020202020B04" pitchFamily="34" charset="77"/>
      <p:regular r:id="rId4"/>
    </p:embeddedFont>
    <p:embeddedFont>
      <p:font typeface="Bantayog Light" pitchFamily="2" charset="0"/>
      <p:regular r:id="rId5"/>
    </p:embeddedFont>
    <p:embeddedFont>
      <p:font typeface="Bantayog Regular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nva Sans" panose="020B0503030501040103" pitchFamily="34" charset="0"/>
      <p:regular r:id="rId11"/>
    </p:embeddedFont>
    <p:embeddedFont>
      <p:font typeface="Canva Sans Bold" panose="020B0803030501040103" pitchFamily="34" charset="0"/>
      <p:regular r:id="rId12"/>
      <p:bold r:id="rId13"/>
    </p:embeddedFont>
    <p:embeddedFont>
      <p:font typeface="Genty" pitchFamily="2" charset="77"/>
      <p:regular r:id="rId14"/>
    </p:embeddedFon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regular r:id="rId19"/>
      <p:bold r:id="rId20"/>
    </p:embeddedFont>
    <p:embeddedFont>
      <p:font typeface="Open Sans Bold Italics" panose="020B08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Open Sans Light Bold" panose="020B0806030504020204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48" autoAdjust="0"/>
  </p:normalViewPr>
  <p:slideViewPr>
    <p:cSldViewPr>
      <p:cViewPr varScale="1">
        <p:scale>
          <a:sx n="168" d="100"/>
          <a:sy n="168" d="100"/>
        </p:scale>
        <p:origin x="1928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97760">
            <a:off x="-112489" y="-1223735"/>
            <a:ext cx="6832204" cy="2550399"/>
            <a:chOff x="0" y="0"/>
            <a:chExt cx="9109606" cy="340053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280886">
              <a:off x="2020032" y="1763725"/>
              <a:ext cx="1293632" cy="6015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33675" b="36686"/>
            <a:stretch>
              <a:fillRect/>
            </a:stretch>
          </p:blipFill>
          <p:spPr>
            <a:xfrm rot="-1879586">
              <a:off x="143605" y="1679811"/>
              <a:ext cx="1334082" cy="9264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747594">
              <a:off x="1261579" y="945953"/>
              <a:ext cx="631551" cy="1456026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575040">
              <a:off x="575384" y="1738357"/>
              <a:ext cx="2537875" cy="88825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072607" flipH="1">
              <a:off x="5451878" y="633097"/>
              <a:ext cx="2011446" cy="146332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2409841">
              <a:off x="4596654" y="786493"/>
              <a:ext cx="1870351" cy="6546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8666667">
              <a:off x="6860218" y="1488802"/>
              <a:ext cx="2011446" cy="146332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8271326">
              <a:off x="4069756" y="786315"/>
              <a:ext cx="1671329" cy="77716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418306">
              <a:off x="1695843" y="806252"/>
              <a:ext cx="2851414" cy="150412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891123">
              <a:off x="3557678" y="1508628"/>
              <a:ext cx="1098950" cy="51101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7130190">
              <a:off x="4604403" y="1246183"/>
              <a:ext cx="612294" cy="141162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85808">
              <a:off x="2230185" y="489741"/>
              <a:ext cx="2011446" cy="146332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407573">
              <a:off x="3056770" y="1766901"/>
              <a:ext cx="1025161" cy="790656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15657">
              <a:off x="3995210" y="372456"/>
              <a:ext cx="550028" cy="1268076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187243">
              <a:off x="4260829" y="1116889"/>
              <a:ext cx="528177" cy="706591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8101211">
              <a:off x="2507472" y="915742"/>
              <a:ext cx="701222" cy="585520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2724213">
              <a:off x="685987" y="1602940"/>
              <a:ext cx="1425707" cy="91067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4105" t="54943" r="79611" b="16216"/>
            <a:stretch>
              <a:fillRect/>
            </a:stretch>
          </p:blipFill>
          <p:spPr>
            <a:xfrm rot="-2559190">
              <a:off x="4363926" y="2123041"/>
              <a:ext cx="212516" cy="240423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71862" t="25748" r="19070" b="65091"/>
            <a:stretch>
              <a:fillRect/>
            </a:stretch>
          </p:blipFill>
          <p:spPr>
            <a:xfrm rot="6770107">
              <a:off x="2012210" y="2168414"/>
              <a:ext cx="234048" cy="224323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71862" t="25748" r="19070" b="65091"/>
            <a:stretch>
              <a:fillRect/>
            </a:stretch>
          </p:blipFill>
          <p:spPr>
            <a:xfrm rot="3276335">
              <a:off x="6374585" y="1335282"/>
              <a:ext cx="234048" cy="224323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50397" r="27484" b="74163"/>
            <a:stretch>
              <a:fillRect/>
            </a:stretch>
          </p:blipFill>
          <p:spPr>
            <a:xfrm rot="-9281554">
              <a:off x="7251706" y="1521549"/>
              <a:ext cx="288671" cy="21538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938074">
              <a:off x="6718305" y="1019644"/>
              <a:ext cx="510229" cy="1176320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9214789" flipH="1">
              <a:off x="5231382" y="1651394"/>
              <a:ext cx="2325035" cy="81376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8497119">
              <a:off x="4981850" y="1760403"/>
              <a:ext cx="1386843" cy="64488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8975824">
              <a:off x="4796339" y="1071760"/>
              <a:ext cx="1425707" cy="91067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4016247" flipH="1">
              <a:off x="6460838" y="1918116"/>
              <a:ext cx="1025161" cy="790656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4131274">
              <a:off x="5853411" y="1763983"/>
              <a:ext cx="701222" cy="585520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 rot="-10800000">
            <a:off x="-215702" y="3140942"/>
            <a:ext cx="6832204" cy="2650257"/>
            <a:chOff x="0" y="0"/>
            <a:chExt cx="9109606" cy="340053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3280886">
              <a:off x="2020032" y="1763725"/>
              <a:ext cx="1293632" cy="601539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33675" b="36686"/>
            <a:stretch>
              <a:fillRect/>
            </a:stretch>
          </p:blipFill>
          <p:spPr>
            <a:xfrm rot="-1879586">
              <a:off x="143605" y="1679811"/>
              <a:ext cx="1334082" cy="926489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4747594">
              <a:off x="1261579" y="945953"/>
              <a:ext cx="631551" cy="1456026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8575040">
              <a:off x="575384" y="1738357"/>
              <a:ext cx="2537875" cy="888256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2072607" flipH="1">
              <a:off x="5451878" y="633097"/>
              <a:ext cx="2011446" cy="1463327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2409841">
              <a:off x="4596654" y="786493"/>
              <a:ext cx="1870351" cy="654623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8666667">
              <a:off x="6860218" y="1488802"/>
              <a:ext cx="2011446" cy="1463327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8271326">
              <a:off x="4069756" y="786315"/>
              <a:ext cx="1671329" cy="777168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10418306">
              <a:off x="1695843" y="806252"/>
              <a:ext cx="2851414" cy="1504121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2891123">
              <a:off x="3557678" y="1508628"/>
              <a:ext cx="1098950" cy="511012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7130190">
              <a:off x="4604403" y="1246183"/>
              <a:ext cx="612294" cy="1411629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85808">
              <a:off x="2230185" y="489741"/>
              <a:ext cx="2011446" cy="1463327"/>
            </a:xfrm>
            <a:prstGeom prst="rect">
              <a:avLst/>
            </a:prstGeom>
          </p:spPr>
        </p:pic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407573">
              <a:off x="3056770" y="1766901"/>
              <a:ext cx="1025161" cy="790656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15657">
              <a:off x="3995210" y="372456"/>
              <a:ext cx="550028" cy="1268076"/>
            </a:xfrm>
            <a:prstGeom prst="rect">
              <a:avLst/>
            </a:prstGeom>
          </p:spPr>
        </p:pic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187243">
              <a:off x="4260829" y="1116889"/>
              <a:ext cx="528177" cy="706591"/>
            </a:xfrm>
            <a:prstGeom prst="rect">
              <a:avLst/>
            </a:prstGeom>
          </p:spPr>
        </p:pic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8101211">
              <a:off x="2507472" y="915742"/>
              <a:ext cx="701222" cy="585520"/>
            </a:xfrm>
            <a:prstGeom prst="rect">
              <a:avLst/>
            </a:prstGeom>
          </p:spPr>
        </p:pic>
        <p:pic>
          <p:nvPicPr>
            <p:cNvPr id="47" name="Picture 4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2724213">
              <a:off x="685987" y="1602940"/>
              <a:ext cx="1425707" cy="910670"/>
            </a:xfrm>
            <a:prstGeom prst="rect">
              <a:avLst/>
            </a:prstGeom>
          </p:spPr>
        </p:pic>
        <p:pic>
          <p:nvPicPr>
            <p:cNvPr id="48" name="Picture 4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4105" t="54943" r="79611" b="16216"/>
            <a:stretch>
              <a:fillRect/>
            </a:stretch>
          </p:blipFill>
          <p:spPr>
            <a:xfrm rot="-2559190">
              <a:off x="4363926" y="2123041"/>
              <a:ext cx="212516" cy="240423"/>
            </a:xfrm>
            <a:prstGeom prst="rect">
              <a:avLst/>
            </a:prstGeom>
          </p:spPr>
        </p:pic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71862" t="25748" r="19070" b="65091"/>
            <a:stretch>
              <a:fillRect/>
            </a:stretch>
          </p:blipFill>
          <p:spPr>
            <a:xfrm rot="6770107">
              <a:off x="2012210" y="2168414"/>
              <a:ext cx="234048" cy="224323"/>
            </a:xfrm>
            <a:prstGeom prst="rect">
              <a:avLst/>
            </a:prstGeom>
          </p:spPr>
        </p:pic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 l="71862" t="25748" r="19070" b="65091"/>
            <a:stretch>
              <a:fillRect/>
            </a:stretch>
          </p:blipFill>
          <p:spPr>
            <a:xfrm rot="3276335">
              <a:off x="6374585" y="1335282"/>
              <a:ext cx="234048" cy="224323"/>
            </a:xfrm>
            <a:prstGeom prst="rect">
              <a:avLst/>
            </a:prstGeom>
          </p:spPr>
        </p:pic>
        <p:pic>
          <p:nvPicPr>
            <p:cNvPr id="51" name="Picture 5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50397" r="27484" b="74163"/>
            <a:stretch>
              <a:fillRect/>
            </a:stretch>
          </p:blipFill>
          <p:spPr>
            <a:xfrm rot="-9281554">
              <a:off x="7251706" y="1521549"/>
              <a:ext cx="288671" cy="215389"/>
            </a:xfrm>
            <a:prstGeom prst="rect">
              <a:avLst/>
            </a:prstGeom>
          </p:spPr>
        </p:pic>
        <p:pic>
          <p:nvPicPr>
            <p:cNvPr id="52" name="Picture 5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938074">
              <a:off x="6718305" y="1019644"/>
              <a:ext cx="510229" cy="1176320"/>
            </a:xfrm>
            <a:prstGeom prst="rect">
              <a:avLst/>
            </a:prstGeom>
          </p:spPr>
        </p:pic>
        <p:pic>
          <p:nvPicPr>
            <p:cNvPr id="53" name="Picture 5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9214789" flipH="1">
              <a:off x="5231382" y="1651394"/>
              <a:ext cx="2325035" cy="813762"/>
            </a:xfrm>
            <a:prstGeom prst="rect">
              <a:avLst/>
            </a:prstGeom>
          </p:spPr>
        </p:pic>
        <p:pic>
          <p:nvPicPr>
            <p:cNvPr id="54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8497119">
              <a:off x="4981850" y="1760403"/>
              <a:ext cx="1386843" cy="644882"/>
            </a:xfrm>
            <a:prstGeom prst="rect">
              <a:avLst/>
            </a:prstGeom>
          </p:spPr>
        </p:pic>
        <p:pic>
          <p:nvPicPr>
            <p:cNvPr id="55" name="Picture 5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8975824">
              <a:off x="4796339" y="1071760"/>
              <a:ext cx="1425707" cy="910670"/>
            </a:xfrm>
            <a:prstGeom prst="rect">
              <a:avLst/>
            </a:prstGeom>
          </p:spPr>
        </p:pic>
        <p:pic>
          <p:nvPicPr>
            <p:cNvPr id="56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4016247" flipH="1">
              <a:off x="6460838" y="1918116"/>
              <a:ext cx="1025161" cy="790656"/>
            </a:xfrm>
            <a:prstGeom prst="rect">
              <a:avLst/>
            </a:prstGeom>
          </p:spPr>
        </p:pic>
        <p:pic>
          <p:nvPicPr>
            <p:cNvPr id="57" name="Picture 5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4131274">
              <a:off x="5853411" y="1763983"/>
              <a:ext cx="701222" cy="585520"/>
            </a:xfrm>
            <a:prstGeom prst="rect">
              <a:avLst/>
            </a:prstGeom>
          </p:spPr>
        </p:pic>
      </p:grpSp>
      <p:grpSp>
        <p:nvGrpSpPr>
          <p:cNvPr id="58" name="Group 58"/>
          <p:cNvGrpSpPr/>
          <p:nvPr/>
        </p:nvGrpSpPr>
        <p:grpSpPr>
          <a:xfrm>
            <a:off x="0" y="1104777"/>
            <a:ext cx="6400800" cy="2335758"/>
            <a:chOff x="0" y="0"/>
            <a:chExt cx="3778567" cy="1378861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3778567" cy="1378861"/>
            </a:xfrm>
            <a:custGeom>
              <a:avLst/>
              <a:gdLst/>
              <a:ahLst/>
              <a:cxnLst/>
              <a:rect l="l" t="t" r="r" b="b"/>
              <a:pathLst>
                <a:path w="3778567" h="1378861">
                  <a:moveTo>
                    <a:pt x="0" y="0"/>
                  </a:moveTo>
                  <a:lnTo>
                    <a:pt x="3778567" y="0"/>
                  </a:lnTo>
                  <a:lnTo>
                    <a:pt x="3778567" y="1378861"/>
                  </a:lnTo>
                  <a:lnTo>
                    <a:pt x="0" y="1378861"/>
                  </a:lnTo>
                  <a:close/>
                </a:path>
              </a:pathLst>
            </a:custGeom>
            <a:solidFill>
              <a:srgbClr val="DCE4BE"/>
            </a:solidFill>
          </p:spPr>
        </p:sp>
      </p:grpSp>
      <p:sp>
        <p:nvSpPr>
          <p:cNvPr id="60" name="TextBox 60"/>
          <p:cNvSpPr txBox="1"/>
          <p:nvPr/>
        </p:nvSpPr>
        <p:spPr>
          <a:xfrm>
            <a:off x="1655137" y="2556002"/>
            <a:ext cx="3390910" cy="345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5"/>
              </a:lnSpc>
            </a:pPr>
            <a:r>
              <a:rPr lang="en-US" sz="1032">
                <a:solidFill>
                  <a:srgbClr val="545454"/>
                </a:solidFill>
                <a:latin typeface="Canva Sans"/>
              </a:rPr>
              <a:t>71 East Washington Street</a:t>
            </a:r>
          </a:p>
          <a:p>
            <a:pPr algn="ctr">
              <a:lnSpc>
                <a:spcPts val="1445"/>
              </a:lnSpc>
            </a:pPr>
            <a:r>
              <a:rPr lang="en-US" sz="1032">
                <a:solidFill>
                  <a:srgbClr val="545454"/>
                </a:solidFill>
                <a:latin typeface="Canva Sans"/>
              </a:rPr>
              <a:t>North Attleborough, MA 02760  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64070" y="2162659"/>
            <a:ext cx="6400800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545454"/>
                </a:solidFill>
                <a:latin typeface="Genty"/>
              </a:rPr>
              <a:t>North Bowl </a:t>
            </a:r>
            <a:r>
              <a:rPr lang="en-US" sz="2999">
                <a:solidFill>
                  <a:srgbClr val="D00000"/>
                </a:solidFill>
                <a:latin typeface="Genty"/>
              </a:rPr>
              <a:t>Lanes </a:t>
            </a:r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48025" flipH="1">
            <a:off x="26787" y="1080043"/>
            <a:ext cx="1725981" cy="1682985"/>
          </a:xfrm>
          <a:prstGeom prst="rect">
            <a:avLst/>
          </a:prstGeom>
        </p:spPr>
      </p:pic>
      <p:grpSp>
        <p:nvGrpSpPr>
          <p:cNvPr id="63" name="Group 63"/>
          <p:cNvGrpSpPr/>
          <p:nvPr/>
        </p:nvGrpSpPr>
        <p:grpSpPr>
          <a:xfrm>
            <a:off x="3145395" y="347662"/>
            <a:ext cx="219075" cy="219075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AF9F8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42"/>
                </a:lnSpc>
              </a:pPr>
              <a:endParaRPr/>
            </a:p>
          </p:txBody>
        </p:sp>
      </p:grpSp>
      <p:pic>
        <p:nvPicPr>
          <p:cNvPr id="66" name="Picture 66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3040628" y="424677"/>
            <a:ext cx="428610" cy="618187"/>
          </a:xfrm>
          <a:prstGeom prst="rect">
            <a:avLst/>
          </a:prstGeom>
        </p:spPr>
      </p:pic>
      <p:grpSp>
        <p:nvGrpSpPr>
          <p:cNvPr id="67" name="Group 67"/>
          <p:cNvGrpSpPr/>
          <p:nvPr/>
        </p:nvGrpSpPr>
        <p:grpSpPr>
          <a:xfrm>
            <a:off x="1332097" y="3171594"/>
            <a:ext cx="4064745" cy="175010"/>
            <a:chOff x="0" y="0"/>
            <a:chExt cx="5419660" cy="233346"/>
          </a:xfrm>
        </p:grpSpPr>
        <p:sp>
          <p:nvSpPr>
            <p:cNvPr id="68" name="TextBox 68"/>
            <p:cNvSpPr txBox="1"/>
            <p:nvPr/>
          </p:nvSpPr>
          <p:spPr>
            <a:xfrm>
              <a:off x="315666" y="-6489"/>
              <a:ext cx="1254490" cy="239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2"/>
                </a:lnSpc>
              </a:pPr>
              <a:r>
                <a:rPr lang="en-US" sz="1101" spc="66">
                  <a:solidFill>
                    <a:srgbClr val="000000"/>
                  </a:solidFill>
                  <a:latin typeface="Bantayog Light Bold"/>
                </a:rPr>
                <a:t>HOLIDAY FUN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1916525" y="-6489"/>
              <a:ext cx="1844444" cy="239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2"/>
                </a:lnSpc>
              </a:pPr>
              <a:r>
                <a:rPr lang="en-US" sz="1101" spc="66">
                  <a:solidFill>
                    <a:srgbClr val="000000"/>
                  </a:solidFill>
                  <a:latin typeface="Bantayog Light Bold"/>
                </a:rPr>
                <a:t>GREAT NETWORKING</a:t>
              </a:r>
            </a:p>
          </p:txBody>
        </p:sp>
        <p:pic>
          <p:nvPicPr>
            <p:cNvPr id="70" name="Picture 70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595556" y="0"/>
              <a:ext cx="264866" cy="184925"/>
            </a:xfrm>
            <a:prstGeom prst="rect">
              <a:avLst/>
            </a:prstGeom>
          </p:spPr>
        </p:pic>
        <p:sp>
          <p:nvSpPr>
            <p:cNvPr id="71" name="TextBox 71"/>
            <p:cNvSpPr txBox="1"/>
            <p:nvPr/>
          </p:nvSpPr>
          <p:spPr>
            <a:xfrm>
              <a:off x="4131346" y="-6489"/>
              <a:ext cx="998048" cy="239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2"/>
                </a:lnSpc>
              </a:pPr>
              <a:r>
                <a:rPr lang="en-US" sz="1101" spc="66">
                  <a:solidFill>
                    <a:srgbClr val="000000"/>
                  </a:solidFill>
                  <a:latin typeface="Bantayog Light Bold"/>
                </a:rPr>
                <a:t>SURPRISES</a:t>
              </a:r>
            </a:p>
          </p:txBody>
        </p:sp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12561"/>
              <a:ext cx="264866" cy="184925"/>
            </a:xfrm>
            <a:prstGeom prst="rect">
              <a:avLst/>
            </a:prstGeom>
          </p:spPr>
        </p:pic>
        <p:pic>
          <p:nvPicPr>
            <p:cNvPr id="73" name="Picture 73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811768" y="0"/>
              <a:ext cx="264866" cy="184925"/>
            </a:xfrm>
            <a:prstGeom prst="rect">
              <a:avLst/>
            </a:prstGeom>
          </p:spPr>
        </p:pic>
        <p:pic>
          <p:nvPicPr>
            <p:cNvPr id="74" name="Picture 7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5154794" y="12561"/>
              <a:ext cx="264866" cy="184925"/>
            </a:xfrm>
            <a:prstGeom prst="rect">
              <a:avLst/>
            </a:prstGeom>
          </p:spPr>
        </p:pic>
      </p:grpSp>
      <p:pic>
        <p:nvPicPr>
          <p:cNvPr id="75" name="Picture 7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 rot="480891">
            <a:off x="4936696" y="1230923"/>
            <a:ext cx="1390188" cy="1157648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 rot="1800959">
            <a:off x="5316958" y="2073861"/>
            <a:ext cx="592581" cy="739571"/>
          </a:xfrm>
          <a:prstGeom prst="rect">
            <a:avLst/>
          </a:prstGeom>
        </p:spPr>
      </p:pic>
      <p:sp>
        <p:nvSpPr>
          <p:cNvPr id="77" name="TextBox 77"/>
          <p:cNvSpPr txBox="1"/>
          <p:nvPr/>
        </p:nvSpPr>
        <p:spPr>
          <a:xfrm>
            <a:off x="757345" y="2948176"/>
            <a:ext cx="3205216" cy="192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3"/>
              </a:lnSpc>
            </a:pPr>
            <a:r>
              <a:rPr lang="en-US" sz="1201" spc="72">
                <a:solidFill>
                  <a:srgbClr val="000000"/>
                </a:solidFill>
                <a:latin typeface="Bantayog Light"/>
              </a:rPr>
              <a:t>DATE:</a:t>
            </a:r>
            <a:r>
              <a:rPr lang="en-US" sz="1201" spc="72">
                <a:solidFill>
                  <a:srgbClr val="E21E1C"/>
                </a:solidFill>
                <a:latin typeface="Bantayog Light"/>
              </a:rPr>
              <a:t> </a:t>
            </a:r>
            <a:r>
              <a:rPr lang="en-US" sz="1201" spc="72">
                <a:solidFill>
                  <a:srgbClr val="D00000"/>
                </a:solidFill>
                <a:latin typeface="Bantayog Light"/>
              </a:rPr>
              <a:t>WEDNESDAY, DECEMBER 14, 2022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989973" y="2948782"/>
            <a:ext cx="1925270" cy="192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7"/>
              </a:lnSpc>
            </a:pPr>
            <a:r>
              <a:rPr lang="en-US" sz="1189" spc="71">
                <a:solidFill>
                  <a:srgbClr val="000000"/>
                </a:solidFill>
                <a:latin typeface="Bantayog Light Bold"/>
              </a:rPr>
              <a:t>TIME: </a:t>
            </a:r>
            <a:r>
              <a:rPr lang="en-US" sz="1189" spc="71">
                <a:solidFill>
                  <a:srgbClr val="D00000"/>
                </a:solidFill>
                <a:latin typeface="Bantayog Light Bold"/>
              </a:rPr>
              <a:t>3;00PM - 5:00PM  </a:t>
            </a:r>
          </a:p>
        </p:txBody>
      </p:sp>
      <p:sp>
        <p:nvSpPr>
          <p:cNvPr id="79" name="TextBox 79"/>
          <p:cNvSpPr txBox="1"/>
          <p:nvPr/>
        </p:nvSpPr>
        <p:spPr>
          <a:xfrm rot="-243140">
            <a:off x="719806" y="2099907"/>
            <a:ext cx="586787" cy="35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</a:pPr>
            <a:r>
              <a:rPr lang="en-US" sz="1594">
                <a:solidFill>
                  <a:srgbClr val="FFFFFF"/>
                </a:solidFill>
                <a:latin typeface="Archivo Black"/>
              </a:rPr>
              <a:t>Free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2830091" y="3421485"/>
            <a:ext cx="630608" cy="18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100" spc="66">
                <a:solidFill>
                  <a:srgbClr val="D00000"/>
                </a:solidFill>
                <a:latin typeface="Bantayog Light Bold"/>
              </a:rPr>
              <a:t>GO TO;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27281" y="2377442"/>
            <a:ext cx="575158" cy="265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"/>
              </a:lnSpc>
            </a:pPr>
            <a:r>
              <a:rPr lang="en-US" sz="788">
                <a:solidFill>
                  <a:srgbClr val="FFFFFF"/>
                </a:solidFill>
                <a:latin typeface="Canva Sans Bold"/>
              </a:rPr>
              <a:t>for </a:t>
            </a:r>
          </a:p>
          <a:p>
            <a:pPr algn="ctr">
              <a:lnSpc>
                <a:spcPts val="1103"/>
              </a:lnSpc>
            </a:pPr>
            <a:r>
              <a:rPr lang="en-US" sz="788">
                <a:solidFill>
                  <a:srgbClr val="FFFFFF"/>
                </a:solidFill>
                <a:latin typeface="Canva Sans Bold"/>
              </a:rPr>
              <a:t>members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843468" y="1172761"/>
            <a:ext cx="2822929" cy="917150"/>
            <a:chOff x="0" y="0"/>
            <a:chExt cx="3763905" cy="1222867"/>
          </a:xfrm>
        </p:grpSpPr>
        <p:sp>
          <p:nvSpPr>
            <p:cNvPr id="83" name="TextBox 83"/>
            <p:cNvSpPr txBox="1"/>
            <p:nvPr/>
          </p:nvSpPr>
          <p:spPr>
            <a:xfrm>
              <a:off x="0" y="-38100"/>
              <a:ext cx="3712762" cy="44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4"/>
                </a:lnSpc>
              </a:pPr>
              <a:r>
                <a:rPr lang="en-US" sz="1995">
                  <a:solidFill>
                    <a:srgbClr val="545454"/>
                  </a:solidFill>
                  <a:latin typeface="Canva Sans Bold"/>
                </a:rPr>
                <a:t>Please Join Us for the 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305176" y="364211"/>
              <a:ext cx="3247831" cy="44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4"/>
                </a:lnSpc>
              </a:pPr>
              <a:r>
                <a:rPr lang="en-US" sz="1995">
                  <a:solidFill>
                    <a:srgbClr val="D00000"/>
                  </a:solidFill>
                  <a:latin typeface="Canva Sans Bold"/>
                </a:rPr>
                <a:t>PCC of Providence 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94277" y="782456"/>
              <a:ext cx="3669628" cy="440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94"/>
                </a:lnSpc>
              </a:pPr>
              <a:r>
                <a:rPr lang="en-US" sz="1995">
                  <a:solidFill>
                    <a:srgbClr val="545454"/>
                  </a:solidFill>
                  <a:latin typeface="Canva Sans Bold"/>
                </a:rPr>
                <a:t>Holiday Mingle Jingle</a:t>
              </a:r>
            </a:p>
          </p:txBody>
        </p:sp>
      </p:grpSp>
      <p:sp>
        <p:nvSpPr>
          <p:cNvPr id="86" name="TextBox 86"/>
          <p:cNvSpPr txBox="1"/>
          <p:nvPr/>
        </p:nvSpPr>
        <p:spPr>
          <a:xfrm>
            <a:off x="5284787" y="2338337"/>
            <a:ext cx="612865" cy="312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"/>
              </a:lnSpc>
            </a:pPr>
            <a:r>
              <a:rPr lang="en-US" sz="827" spc="49">
                <a:solidFill>
                  <a:srgbClr val="D00000"/>
                </a:solidFill>
                <a:latin typeface="Bantayog Regular"/>
              </a:rPr>
              <a:t>CRAZY</a:t>
            </a:r>
          </a:p>
          <a:p>
            <a:pPr algn="ctr">
              <a:lnSpc>
                <a:spcPts val="810"/>
              </a:lnSpc>
            </a:pPr>
            <a:r>
              <a:rPr lang="en-US" sz="827" spc="49">
                <a:solidFill>
                  <a:srgbClr val="D00000"/>
                </a:solidFill>
                <a:latin typeface="Bantayog Regular Bold"/>
              </a:rPr>
              <a:t>SWEATER </a:t>
            </a:r>
          </a:p>
          <a:p>
            <a:pPr algn="ctr">
              <a:lnSpc>
                <a:spcPts val="810"/>
              </a:lnSpc>
            </a:pPr>
            <a:r>
              <a:rPr lang="en-US" sz="827" spc="49">
                <a:solidFill>
                  <a:srgbClr val="D00000"/>
                </a:solidFill>
                <a:latin typeface="Bantayog Regular Bold"/>
              </a:rPr>
              <a:t>CONTEST! </a:t>
            </a:r>
          </a:p>
        </p:txBody>
      </p:sp>
      <p:pic>
        <p:nvPicPr>
          <p:cNvPr id="87" name="Picture 8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-10800000">
            <a:off x="5516258" y="2643376"/>
            <a:ext cx="149923" cy="104673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-10800000">
            <a:off x="5516258" y="2233663"/>
            <a:ext cx="149923" cy="104673"/>
          </a:xfrm>
          <a:prstGeom prst="rect">
            <a:avLst/>
          </a:prstGeom>
        </p:spPr>
      </p:pic>
      <p:sp>
        <p:nvSpPr>
          <p:cNvPr id="89" name="TextBox 89"/>
          <p:cNvSpPr txBox="1"/>
          <p:nvPr/>
        </p:nvSpPr>
        <p:spPr>
          <a:xfrm>
            <a:off x="2307701" y="3749018"/>
            <a:ext cx="1785398" cy="19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"/>
              </a:lnSpc>
            </a:pPr>
            <a:r>
              <a:rPr lang="en-US" sz="753" spc="45">
                <a:solidFill>
                  <a:srgbClr val="D00000"/>
                </a:solidFill>
                <a:latin typeface="Bantayog Light Bold"/>
              </a:rPr>
              <a:t>TO REGISTER OR </a:t>
            </a:r>
          </a:p>
          <a:p>
            <a:pPr algn="ctr">
              <a:lnSpc>
                <a:spcPts val="784"/>
              </a:lnSpc>
            </a:pPr>
            <a:r>
              <a:rPr lang="en-US" sz="753" spc="45">
                <a:solidFill>
                  <a:srgbClr val="D00000"/>
                </a:solidFill>
                <a:latin typeface="Bantayog Light Bold"/>
              </a:rPr>
              <a:t>BECOME A MEMBER.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2306332" y="3554835"/>
            <a:ext cx="1897201" cy="184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  <a:spcBef>
                <a:spcPct val="0"/>
              </a:spcBef>
            </a:pPr>
            <a:r>
              <a:rPr lang="en-US" sz="1100" spc="66" dirty="0">
                <a:solidFill>
                  <a:srgbClr val="000000"/>
                </a:solidFill>
                <a:latin typeface="Bantayog Light Bold"/>
              </a:rPr>
              <a:t>WWW.PROVIDENCEPCC.ORG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141048" y="2177011"/>
            <a:ext cx="4118704" cy="0"/>
          </a:xfrm>
          <a:prstGeom prst="line">
            <a:avLst/>
          </a:prstGeom>
          <a:ln w="57150" cap="rnd">
            <a:solidFill>
              <a:srgbClr val="E21E1C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420" b="1420"/>
          <a:stretch>
            <a:fillRect/>
          </a:stretch>
        </p:blipFill>
        <p:spPr>
          <a:xfrm>
            <a:off x="206625" y="155669"/>
            <a:ext cx="556934" cy="90184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5054496" y="291960"/>
            <a:ext cx="1094466" cy="822195"/>
            <a:chOff x="0" y="0"/>
            <a:chExt cx="2002758" cy="1504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02758" cy="1504531"/>
            </a:xfrm>
            <a:custGeom>
              <a:avLst/>
              <a:gdLst/>
              <a:ahLst/>
              <a:cxnLst/>
              <a:rect l="l" t="t" r="r" b="b"/>
              <a:pathLst>
                <a:path w="2002758" h="1504531">
                  <a:moveTo>
                    <a:pt x="0" y="0"/>
                  </a:moveTo>
                  <a:lnTo>
                    <a:pt x="0" y="1504531"/>
                  </a:lnTo>
                  <a:lnTo>
                    <a:pt x="2002758" y="1504531"/>
                  </a:lnTo>
                  <a:lnTo>
                    <a:pt x="2002758" y="0"/>
                  </a:lnTo>
                  <a:lnTo>
                    <a:pt x="0" y="0"/>
                  </a:lnTo>
                  <a:close/>
                  <a:moveTo>
                    <a:pt x="1941798" y="1443571"/>
                  </a:moveTo>
                  <a:lnTo>
                    <a:pt x="59690" y="1443571"/>
                  </a:lnTo>
                  <a:lnTo>
                    <a:pt x="59690" y="59690"/>
                  </a:lnTo>
                  <a:lnTo>
                    <a:pt x="1941798" y="59690"/>
                  </a:lnTo>
                  <a:lnTo>
                    <a:pt x="1941798" y="144357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5775" y="1290930"/>
            <a:ext cx="2544776" cy="937920"/>
            <a:chOff x="0" y="0"/>
            <a:chExt cx="4386779" cy="16168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86779" cy="1616821"/>
            </a:xfrm>
            <a:custGeom>
              <a:avLst/>
              <a:gdLst/>
              <a:ahLst/>
              <a:cxnLst/>
              <a:rect l="l" t="t" r="r" b="b"/>
              <a:pathLst>
                <a:path w="4386779" h="1616821">
                  <a:moveTo>
                    <a:pt x="0" y="0"/>
                  </a:moveTo>
                  <a:lnTo>
                    <a:pt x="4386779" y="0"/>
                  </a:lnTo>
                  <a:lnTo>
                    <a:pt x="4386779" y="1616821"/>
                  </a:lnTo>
                  <a:lnTo>
                    <a:pt x="0" y="1616821"/>
                  </a:lnTo>
                  <a:close/>
                </a:path>
              </a:pathLst>
            </a:custGeom>
            <a:solidFill>
              <a:srgbClr val="DCE4BE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564883" y="2276475"/>
            <a:ext cx="1130781" cy="11026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r="6025"/>
          <a:stretch>
            <a:fillRect/>
          </a:stretch>
        </p:blipFill>
        <p:spPr>
          <a:xfrm>
            <a:off x="206625" y="2791989"/>
            <a:ext cx="716515" cy="7013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5775" y="2768014"/>
            <a:ext cx="358634" cy="2243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11801" y="2505075"/>
            <a:ext cx="754601" cy="75460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7214" y="3661960"/>
            <a:ext cx="3103186" cy="20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</a:pPr>
            <a:r>
              <a:rPr lang="en-US" sz="1299" spc="110">
                <a:solidFill>
                  <a:srgbClr val="000000"/>
                </a:solidFill>
                <a:latin typeface="Open Sans Bold"/>
              </a:rPr>
              <a:t>Scan the QR Code to Register!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3560" y="396605"/>
            <a:ext cx="1902842" cy="38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6"/>
              </a:lnSpc>
            </a:pPr>
            <a:r>
              <a:rPr lang="en-US" sz="1154">
                <a:solidFill>
                  <a:srgbClr val="E21E1C"/>
                </a:solidFill>
                <a:latin typeface="Open Sans Light Bold"/>
              </a:rPr>
              <a:t>PCC of Providence </a:t>
            </a:r>
          </a:p>
          <a:p>
            <a:pPr>
              <a:lnSpc>
                <a:spcPts val="1616"/>
              </a:lnSpc>
            </a:pPr>
            <a:r>
              <a:rPr lang="en-US" sz="1154">
                <a:solidFill>
                  <a:srgbClr val="E21E1C"/>
                </a:solidFill>
                <a:latin typeface="Open Sans Light Bold"/>
              </a:rPr>
              <a:t>Postal Customer Council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5861" y="4176380"/>
            <a:ext cx="2304604" cy="20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"/>
              </a:lnSpc>
              <a:spcBef>
                <a:spcPct val="0"/>
              </a:spcBef>
            </a:pPr>
            <a:r>
              <a:rPr lang="en-US" sz="1299" spc="110">
                <a:solidFill>
                  <a:srgbClr val="E32827"/>
                </a:solidFill>
                <a:latin typeface="Open Sans Bold Italics"/>
              </a:rPr>
              <a:t>Get Connected and Grow!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116907" y="1057514"/>
            <a:ext cx="3625142" cy="21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45"/>
              </a:lnSpc>
            </a:pPr>
            <a:r>
              <a:rPr lang="en-US" sz="1394" spc="118">
                <a:solidFill>
                  <a:srgbClr val="000000"/>
                </a:solidFill>
                <a:latin typeface="Open Sans Bold Italics"/>
              </a:rPr>
              <a:t>Join Us For Our </a:t>
            </a:r>
            <a:r>
              <a:rPr lang="en-US" sz="1394" spc="118">
                <a:solidFill>
                  <a:srgbClr val="E21E1C"/>
                </a:solidFill>
                <a:latin typeface="Open Sans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25700" y="396605"/>
            <a:ext cx="943905" cy="555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Presort First-Class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Postage &amp; Fees Paid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USPS</a:t>
            </a:r>
          </a:p>
          <a:p>
            <a:pPr algn="ctr">
              <a:lnSpc>
                <a:spcPts val="1115"/>
              </a:lnSpc>
            </a:pPr>
            <a:r>
              <a:rPr lang="en-US" sz="796">
                <a:solidFill>
                  <a:srgbClr val="000000"/>
                </a:solidFill>
                <a:latin typeface="Open Sans Light"/>
              </a:rPr>
              <a:t>Permit No. G-10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77945" y="1349252"/>
            <a:ext cx="3374894" cy="77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1"/>
              </a:lnSpc>
            </a:pPr>
            <a:r>
              <a:rPr lang="en-US" sz="1298" spc="110">
                <a:solidFill>
                  <a:srgbClr val="E21E1C"/>
                </a:solidFill>
                <a:latin typeface="Open Sans Bold"/>
              </a:rPr>
              <a:t>Holiday Mingle Jingle</a:t>
            </a:r>
          </a:p>
          <a:p>
            <a:pPr algn="ctr">
              <a:lnSpc>
                <a:spcPts val="1531"/>
              </a:lnSpc>
            </a:pPr>
            <a:r>
              <a:rPr lang="en-US" sz="1298" spc="110">
                <a:solidFill>
                  <a:srgbClr val="000000"/>
                </a:solidFill>
                <a:latin typeface="Open Sans Bold"/>
              </a:rPr>
              <a:t>North Bowl Lanes  </a:t>
            </a:r>
            <a:r>
              <a:rPr lang="en-US" sz="1298" spc="110">
                <a:solidFill>
                  <a:srgbClr val="E21E1C"/>
                </a:solidFill>
                <a:latin typeface="Open Sans Bold"/>
              </a:rPr>
              <a:t>  </a:t>
            </a:r>
          </a:p>
          <a:p>
            <a:pPr algn="ctr">
              <a:lnSpc>
                <a:spcPts val="1531"/>
              </a:lnSpc>
            </a:pPr>
            <a:r>
              <a:rPr lang="en-US" sz="1298" spc="110">
                <a:solidFill>
                  <a:srgbClr val="E21E1C"/>
                </a:solidFill>
                <a:latin typeface="Open Sans Bold"/>
              </a:rPr>
              <a:t>December 14, 2022</a:t>
            </a:r>
          </a:p>
          <a:p>
            <a:pPr algn="ctr">
              <a:lnSpc>
                <a:spcPts val="1531"/>
              </a:lnSpc>
            </a:pPr>
            <a:r>
              <a:rPr lang="en-US" sz="1298" spc="110">
                <a:solidFill>
                  <a:srgbClr val="E21E1C"/>
                </a:solidFill>
                <a:latin typeface="Open Sans Bold"/>
              </a:rPr>
              <a:t>3:00 PM - 5:00 PM EST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1798" y="3885550"/>
            <a:ext cx="2304604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Open Sans"/>
              </a:rPr>
              <a:t>www.providencepcc.org</a:t>
            </a:r>
          </a:p>
        </p:txBody>
      </p:sp>
      <p:sp>
        <p:nvSpPr>
          <p:cNvPr id="19" name="TextBox 19"/>
          <p:cNvSpPr txBox="1"/>
          <p:nvPr/>
        </p:nvSpPr>
        <p:spPr>
          <a:xfrm rot="-327865">
            <a:off x="907450" y="2987199"/>
            <a:ext cx="487254" cy="29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5"/>
              </a:lnSpc>
            </a:pPr>
            <a:r>
              <a:rPr lang="en-US" sz="1339">
                <a:solidFill>
                  <a:srgbClr val="FAF9F8"/>
                </a:solidFill>
                <a:latin typeface="Archivo Black"/>
              </a:rPr>
              <a:t>Free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0063" y="3411135"/>
            <a:ext cx="1365349" cy="174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000000"/>
                </a:solidFill>
                <a:latin typeface="Canva Sans"/>
              </a:rPr>
              <a:t>with paid membership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96949" y="253236"/>
            <a:ext cx="1389477" cy="388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8"/>
              </a:lnSpc>
            </a:pPr>
            <a:r>
              <a:rPr lang="en-US" sz="800" spc="48">
                <a:solidFill>
                  <a:srgbClr val="000000"/>
                </a:solidFill>
                <a:latin typeface="Bantayog Light Bold"/>
              </a:rPr>
              <a:t>PCC OF PROVIDENCE</a:t>
            </a:r>
          </a:p>
          <a:p>
            <a:pPr>
              <a:lnSpc>
                <a:spcPts val="1048"/>
              </a:lnSpc>
              <a:spcBef>
                <a:spcPct val="0"/>
              </a:spcBef>
            </a:pPr>
            <a:r>
              <a:rPr lang="en-US" sz="800" spc="48">
                <a:solidFill>
                  <a:srgbClr val="000000"/>
                </a:solidFill>
                <a:latin typeface="Bantayog Light Bold"/>
              </a:rPr>
              <a:t>PO BOX 9046</a:t>
            </a:r>
          </a:p>
          <a:p>
            <a:pPr>
              <a:lnSpc>
                <a:spcPts val="1048"/>
              </a:lnSpc>
              <a:spcBef>
                <a:spcPct val="0"/>
              </a:spcBef>
            </a:pPr>
            <a:r>
              <a:rPr lang="en-US" sz="800" spc="48">
                <a:solidFill>
                  <a:srgbClr val="000000"/>
                </a:solidFill>
                <a:latin typeface="Bantayog Light Bold"/>
              </a:rPr>
              <a:t>PROVIDENCE, RI 02940-9046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Macintosh PowerPoint</Application>
  <PresentationFormat>Custom</PresentationFormat>
  <Paragraphs>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8" baseType="lpstr">
      <vt:lpstr>Open Sans Light</vt:lpstr>
      <vt:lpstr>Arial</vt:lpstr>
      <vt:lpstr>Open Sans Bold</vt:lpstr>
      <vt:lpstr>Bantayog Light Bold</vt:lpstr>
      <vt:lpstr>Bantayog Light</vt:lpstr>
      <vt:lpstr>Open Sans Bold Italics</vt:lpstr>
      <vt:lpstr>Genty</vt:lpstr>
      <vt:lpstr>Open Sans</vt:lpstr>
      <vt:lpstr>Bantayog Regular Bold</vt:lpstr>
      <vt:lpstr>Canva Sans Bold</vt:lpstr>
      <vt:lpstr>Canva Sans</vt:lpstr>
      <vt:lpstr>Calibri</vt:lpstr>
      <vt:lpstr>Open Sans Light Bold</vt:lpstr>
      <vt:lpstr>Bantayog Regular</vt:lpstr>
      <vt:lpstr>Archivo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Kathy of PCC of Providence (7 × 5 in)</dc:title>
  <cp:lastModifiedBy>Kathy Hall</cp:lastModifiedBy>
  <cp:revision>2</cp:revision>
  <dcterms:created xsi:type="dcterms:W3CDTF">2006-08-16T00:00:00Z</dcterms:created>
  <dcterms:modified xsi:type="dcterms:W3CDTF">2022-11-22T17:02:35Z</dcterms:modified>
  <dc:identifier>DAFSsEjcp3I</dc:identifier>
</cp:coreProperties>
</file>